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2" r:id="rId4"/>
    <p:sldId id="266" r:id="rId5"/>
    <p:sldId id="265" r:id="rId6"/>
    <p:sldId id="267" r:id="rId7"/>
    <p:sldId id="258" r:id="rId8"/>
    <p:sldId id="264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62152" autoAdjust="0"/>
  </p:normalViewPr>
  <p:slideViewPr>
    <p:cSldViewPr snapToGrid="0">
      <p:cViewPr varScale="1">
        <p:scale>
          <a:sx n="45" d="100"/>
          <a:sy n="45" d="100"/>
        </p:scale>
        <p:origin x="169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51346-95C8-40F3-95EF-B2486ACD28BA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40A63-3D27-400B-B25E-C29B1F514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40A63-3D27-400B-B25E-C29B1F514F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79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about apps we currently have </a:t>
            </a:r>
          </a:p>
          <a:p>
            <a:endParaRPr lang="en-US" dirty="0"/>
          </a:p>
          <a:p>
            <a:r>
              <a:rPr lang="en-US" dirty="0"/>
              <a:t>So who has used these dating apps on our screen?</a:t>
            </a:r>
          </a:p>
          <a:p>
            <a:endParaRPr lang="en-US" dirty="0"/>
          </a:p>
          <a:p>
            <a:r>
              <a:rPr lang="en-US" dirty="0"/>
              <a:t>And which app has helped you to find your current girlfriend/boyfriend</a:t>
            </a:r>
          </a:p>
          <a:p>
            <a:endParaRPr lang="en-US" dirty="0"/>
          </a:p>
          <a:p>
            <a:r>
              <a:rPr lang="en-US" dirty="0"/>
              <a:t>My next question is </a:t>
            </a:r>
            <a:r>
              <a:rPr lang="en-US" dirty="0" err="1"/>
              <a:t>kinda</a:t>
            </a:r>
            <a:r>
              <a:rPr lang="en-US" dirty="0"/>
              <a:t> an important one – How many people struggle with kickstarting that initial conversation</a:t>
            </a:r>
          </a:p>
          <a:p>
            <a:endParaRPr lang="en-US" dirty="0"/>
          </a:p>
          <a:p>
            <a:r>
              <a:rPr lang="en-US" dirty="0"/>
              <a:t>What happens when we swipe right a person and we don’t know what to say?</a:t>
            </a:r>
          </a:p>
          <a:p>
            <a:endParaRPr lang="en-US" dirty="0"/>
          </a:p>
          <a:p>
            <a:r>
              <a:rPr lang="en-US" dirty="0"/>
              <a:t>Well there comes our app called Sparks.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40A63-3D27-400B-B25E-C29B1F514F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51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Cold feet</a:t>
            </a:r>
          </a:p>
          <a:p>
            <a:pPr marL="228600" indent="-228600">
              <a:buAutoNum type="arabicParenR"/>
            </a:pPr>
            <a:r>
              <a:rPr lang="en-US" dirty="0"/>
              <a:t>Basic &amp; Boring conversations</a:t>
            </a:r>
          </a:p>
          <a:p>
            <a:pPr marL="228600" indent="-228600">
              <a:buAutoNum type="arabicParenR"/>
            </a:pPr>
            <a:r>
              <a:rPr lang="en-US" dirty="0"/>
              <a:t>Overthinking</a:t>
            </a:r>
          </a:p>
          <a:p>
            <a:pPr marL="228600" indent="-228600">
              <a:buAutoNum type="arabicParenR"/>
            </a:pPr>
            <a:r>
              <a:rPr lang="en-US" dirty="0"/>
              <a:t>Running out of date plan ideas</a:t>
            </a:r>
          </a:p>
          <a:p>
            <a:pPr marL="228600" indent="-228600">
              <a:buAutoNum type="arabicParenR"/>
            </a:pPr>
            <a:r>
              <a:rPr lang="en-US" dirty="0"/>
              <a:t>Logistics</a:t>
            </a:r>
          </a:p>
          <a:p>
            <a:pPr marL="228600" indent="-228600">
              <a:buAutoNum type="arabicParenR"/>
            </a:pPr>
            <a:r>
              <a:rPr lang="en-US" dirty="0"/>
              <a:t>Sense of desperation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40A63-3D27-400B-B25E-C29B1F514F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00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40A63-3D27-400B-B25E-C29B1F514F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30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Meet Tom</a:t>
            </a:r>
          </a:p>
          <a:p>
            <a:r>
              <a:rPr lang="en-US" dirty="0"/>
              <a:t>He is 25 </a:t>
            </a:r>
            <a:r>
              <a:rPr lang="en-US" dirty="0" err="1"/>
              <a:t>yrs</a:t>
            </a:r>
            <a:r>
              <a:rPr lang="en-US" dirty="0"/>
              <a:t> old and in search for a relationship. He has used multiple apps before but nothing has worked out.</a:t>
            </a:r>
          </a:p>
          <a:p>
            <a:endParaRPr lang="en-US" dirty="0"/>
          </a:p>
          <a:p>
            <a:r>
              <a:rPr lang="en-US" dirty="0"/>
              <a:t>So Sparks is going to help find Tom a match!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40A63-3D27-400B-B25E-C29B1F514F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58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Compulsory icebreaker</a:t>
            </a:r>
          </a:p>
          <a:p>
            <a:endParaRPr lang="en-US" dirty="0"/>
          </a:p>
          <a:p>
            <a:r>
              <a:rPr lang="en-US" dirty="0"/>
              <a:t>Assistance to initiate and plan a date.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40A63-3D27-400B-B25E-C29B1F514F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8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future developments</a:t>
            </a:r>
          </a:p>
          <a:p>
            <a:endParaRPr lang="en-US" dirty="0"/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Monetization</a:t>
            </a:r>
          </a:p>
          <a:p>
            <a:pPr marL="228600" indent="-228600">
              <a:buAutoNum type="arabicParenR"/>
            </a:pPr>
            <a:r>
              <a:rPr lang="en-US" dirty="0"/>
              <a:t>There are people who are more comfortable in group settings. The app can organize a group gathering 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40A63-3D27-400B-B25E-C29B1F514F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30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future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Monetization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40A63-3D27-400B-B25E-C29B1F514F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3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FB539-9B57-673E-6EDF-97F8732F1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EC31A-9743-F2EF-2149-E77E2BE2A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DFFAC-80BE-48C9-DDA2-5A787FBB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31E7-6BD7-4BE5-B97A-9DBE7C1C2868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62D6B-CC70-2996-8962-25E5F636E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D1004-DB0F-1617-D1E3-37D182048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76CD-238A-478E-8AFA-902C650FD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08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DA28B-6267-ADFF-2935-07104A642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B769FA-73C8-44D5-AF1E-A09302475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64CD6-0C47-C55A-5689-78C0BEC56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31E7-6BD7-4BE5-B97A-9DBE7C1C2868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52687-93E7-7354-70B8-99871CDF5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8BDDA-B644-62B8-E3C1-D0681ADD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76CD-238A-478E-8AFA-902C650FD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92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681109-ADB6-9125-2FBD-FA8D1D134E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0700BC-9C23-939A-D55B-230FDDC36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DF926-C3E5-82E1-2782-B7055A7C9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31E7-6BD7-4BE5-B97A-9DBE7C1C2868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1FAFF-0890-057E-36E5-50042614F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0DCF3-320B-6F17-A93E-32950CACC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76CD-238A-478E-8AFA-902C650FD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70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331ED-1CE9-DD4D-057F-B4A040B6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0A712-0457-E7A3-1959-1616E18A9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799FF-E128-5F41-ACB9-F641B12CD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31E7-6BD7-4BE5-B97A-9DBE7C1C2868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E9094-435A-6D6F-7C22-6E7211136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687FA-1C5C-8A05-F48F-F76C260B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76CD-238A-478E-8AFA-902C650FD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48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3483-43C4-1F7E-0AFB-E84DCDE4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DAABA-19AA-06DF-74EE-E4207379E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0C5DA-8BA8-E297-CCBF-A60BADA12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31E7-6BD7-4BE5-B97A-9DBE7C1C2868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C9A52-82E7-5B19-9A1F-0C37D89C0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99604-285C-630F-4D69-A2C797447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76CD-238A-478E-8AFA-902C650FD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7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CB85E-D32D-8293-4B97-15961754B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F61C3-2944-065B-C176-68C506A9D3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6B137-746D-7092-EF21-C99396902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73A994-C0F6-1318-99A1-AC5627A13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31E7-6BD7-4BE5-B97A-9DBE7C1C2868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A69D80-6F16-78A4-E034-34245A0C0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699B2-AEFF-6F78-DE75-F13702B0C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76CD-238A-478E-8AFA-902C650FD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68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DC6BD-0CBD-7894-D201-4955676B3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6AC8C-F195-4DD6-286B-ECB743A39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435D73-3272-9D98-F6A4-3D1FC28F2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84C835-D71C-FBBB-22BB-EB9F2E762F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892908-E369-9E25-A47A-D32BA05AD4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D1F860-0962-5B7A-FBE7-95F9575EE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31E7-6BD7-4BE5-B97A-9DBE7C1C2868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F816A4-C0E5-6B85-030F-94D61E3B6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3DD61B-F8B6-C1F4-954E-629DDFDAE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76CD-238A-478E-8AFA-902C650FD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71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2B89-76D7-4F76-1CB5-25D05D3BA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DD932-CC55-01A8-06A1-30E60AFB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31E7-6BD7-4BE5-B97A-9DBE7C1C2868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7E9C5A-C66A-C736-5A2E-E2500037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76366-48CF-C447-D4AF-A7B8A39C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76CD-238A-478E-8AFA-902C650FD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73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D8E717-35F3-DE71-D41D-95C417FD2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31E7-6BD7-4BE5-B97A-9DBE7C1C2868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2980FF-81A1-895D-6B9F-3C18C2AEB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14DE4-B2CF-69CB-8130-36D04449C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76CD-238A-478E-8AFA-902C650FD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3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1A14A-5C08-F0E7-4971-24D684EB6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AE483-6950-C727-668A-6C36D5425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E1639-0FE0-B506-CA11-7E88EF860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25E6E-D454-CA8F-84C5-DEB8F36F6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31E7-6BD7-4BE5-B97A-9DBE7C1C2868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0AFA1-A7B4-3A57-F835-79F0DA160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332C51-6783-CCDF-0ACF-E8B30962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76CD-238A-478E-8AFA-902C650FD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50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0378D-E854-0EDA-E6A5-409C63CCE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AD2E73-1D6F-9036-2753-ABCEED8EA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A285D-776C-4CCB-60E0-11B784F0F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4F734-34F1-B030-D306-48076D3F2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31E7-6BD7-4BE5-B97A-9DBE7C1C2868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68E35-BA9E-7AB8-857D-1B3EA77EE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149F5-C29F-FE76-1EE3-6BF2B8094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76CD-238A-478E-8AFA-902C650FD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3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B5F424-D45D-9747-707F-EAF788838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715F9-28AF-ECCE-D07A-2142BA0B7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55D11-3C7A-AE54-72EE-273B8AA18C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431E7-6BD7-4BE5-B97A-9DBE7C1C2868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5984E-6F63-2586-A04C-97D7F7A6C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4459C-5364-0A92-2260-146B09BA6E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276CD-238A-478E-8AFA-902C650FD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drawing of a couple of people holding hands&#10;&#10;Description automatically generated">
            <a:extLst>
              <a:ext uri="{FF2B5EF4-FFF2-40B4-BE49-F238E27FC236}">
                <a16:creationId xmlns:a16="http://schemas.microsoft.com/office/drawing/2014/main" id="{781B2975-D385-1956-0A70-DD3124F0D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229" y="670916"/>
            <a:ext cx="2980296" cy="4107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E4CA5-8B0E-56AD-0B1F-9BB928354CA0}"/>
              </a:ext>
            </a:extLst>
          </p:cNvPr>
          <p:cNvSpPr txBox="1"/>
          <p:nvPr/>
        </p:nvSpPr>
        <p:spPr>
          <a:xfrm>
            <a:off x="3984303" y="5079088"/>
            <a:ext cx="38344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7030A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SPARKS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E8A3A-3B7B-ED4A-80C2-57179D80A218}"/>
              </a:ext>
            </a:extLst>
          </p:cNvPr>
          <p:cNvSpPr txBox="1"/>
          <p:nvPr/>
        </p:nvSpPr>
        <p:spPr>
          <a:xfrm>
            <a:off x="9179287" y="3749457"/>
            <a:ext cx="346621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Shree Parida</a:t>
            </a:r>
          </a:p>
          <a:p>
            <a:r>
              <a:rPr lang="en-US" sz="2800" dirty="0"/>
              <a:t>Kevin Mark</a:t>
            </a:r>
          </a:p>
          <a:p>
            <a:r>
              <a:rPr lang="en-US" sz="2800" dirty="0"/>
              <a:t>Chris </a:t>
            </a:r>
            <a:r>
              <a:rPr lang="en-US" sz="2800" dirty="0" err="1"/>
              <a:t>Mixa</a:t>
            </a:r>
            <a:endParaRPr lang="en-US" sz="2800" dirty="0"/>
          </a:p>
          <a:p>
            <a:r>
              <a:rPr lang="en-US" sz="2800" dirty="0"/>
              <a:t>Hayden </a:t>
            </a:r>
            <a:r>
              <a:rPr lang="en-US" sz="2800" dirty="0" err="1"/>
              <a:t>Schennum</a:t>
            </a:r>
            <a:endParaRPr lang="en-US" sz="2800" dirty="0"/>
          </a:p>
          <a:p>
            <a:r>
              <a:rPr lang="en-US" sz="2800" dirty="0" err="1"/>
              <a:t>Puii</a:t>
            </a:r>
            <a:r>
              <a:rPr lang="en-US" sz="2800" dirty="0"/>
              <a:t> </a:t>
            </a:r>
            <a:r>
              <a:rPr lang="en-US" sz="2800" dirty="0" err="1"/>
              <a:t>Jaiwijitr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2023-11-18</a:t>
            </a:r>
          </a:p>
        </p:txBody>
      </p:sp>
    </p:spTree>
    <p:extLst>
      <p:ext uri="{BB962C8B-B14F-4D97-AF65-F5344CB8AC3E}">
        <p14:creationId xmlns:p14="http://schemas.microsoft.com/office/powerpoint/2010/main" val="189784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43EF20-EC7F-B688-F9DD-BF2132243865}"/>
              </a:ext>
            </a:extLst>
          </p:cNvPr>
          <p:cNvSpPr txBox="1"/>
          <p:nvPr/>
        </p:nvSpPr>
        <p:spPr>
          <a:xfrm>
            <a:off x="165650" y="115549"/>
            <a:ext cx="9057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Let’s talk about dating apps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3A960-2E63-0A9F-FCF7-95AF1A1A8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51" y="1549547"/>
            <a:ext cx="2495550" cy="1476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DDA72A-F1ED-5E6E-03A9-441A5BE87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325" y="4160681"/>
            <a:ext cx="1453001" cy="17785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39DA43-DD0B-AE6F-AB1E-AC8CBC39D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4059" y="1501884"/>
            <a:ext cx="2975289" cy="12416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61B22-B26A-03E3-09F6-572064D26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5392" y="4460175"/>
            <a:ext cx="2947304" cy="15464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7579E3-EBCF-438D-41EC-54159C65E7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6781" y="1759650"/>
            <a:ext cx="3819525" cy="12763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458F19-FA0E-C867-2A7B-65D2761092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3513" y="4362056"/>
            <a:ext cx="2236383" cy="1375789"/>
          </a:xfrm>
          <a:prstGeom prst="rect">
            <a:avLst/>
          </a:prstGeom>
        </p:spPr>
      </p:pic>
      <p:pic>
        <p:nvPicPr>
          <p:cNvPr id="19" name="Picture 18" descr="A drawing of a couple of people holding hands&#10;&#10;Description automatically generated">
            <a:extLst>
              <a:ext uri="{FF2B5EF4-FFF2-40B4-BE49-F238E27FC236}">
                <a16:creationId xmlns:a16="http://schemas.microsoft.com/office/drawing/2014/main" id="{D644DDF3-0515-F78E-B767-4BFD3FF0DD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0512" y="115549"/>
            <a:ext cx="761322" cy="104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21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43EF20-EC7F-B688-F9DD-BF2132243865}"/>
              </a:ext>
            </a:extLst>
          </p:cNvPr>
          <p:cNvSpPr txBox="1"/>
          <p:nvPr/>
        </p:nvSpPr>
        <p:spPr>
          <a:xfrm>
            <a:off x="165650" y="115549"/>
            <a:ext cx="6911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Problem statement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E6BF35-8AC9-8933-B68D-6CAEC3EC053B}"/>
              </a:ext>
            </a:extLst>
          </p:cNvPr>
          <p:cNvSpPr txBox="1"/>
          <p:nvPr/>
        </p:nvSpPr>
        <p:spPr>
          <a:xfrm>
            <a:off x="783180" y="3018798"/>
            <a:ext cx="1808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Cold feet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E2074-B244-4BEC-A9B7-BC784CC895CF}"/>
              </a:ext>
            </a:extLst>
          </p:cNvPr>
          <p:cNvSpPr txBox="1"/>
          <p:nvPr/>
        </p:nvSpPr>
        <p:spPr>
          <a:xfrm>
            <a:off x="3970400" y="2914737"/>
            <a:ext cx="3455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Boring conversations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09A152-BDE1-D1B3-956B-82D9A87A4AEF}"/>
              </a:ext>
            </a:extLst>
          </p:cNvPr>
          <p:cNvSpPr txBox="1"/>
          <p:nvPr/>
        </p:nvSpPr>
        <p:spPr>
          <a:xfrm>
            <a:off x="8356490" y="2834058"/>
            <a:ext cx="2439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Overthinking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5EE9D6-BFF7-A950-4907-7499997884F8}"/>
              </a:ext>
            </a:extLst>
          </p:cNvPr>
          <p:cNvSpPr txBox="1"/>
          <p:nvPr/>
        </p:nvSpPr>
        <p:spPr>
          <a:xfrm>
            <a:off x="845993" y="5116881"/>
            <a:ext cx="25767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Running out of </a:t>
            </a:r>
          </a:p>
          <a:p>
            <a:r>
              <a:rPr lang="en-US" sz="2800" dirty="0"/>
              <a:t>plan ideas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779BEE-A1BB-F7A2-5E22-0060180740F1}"/>
              </a:ext>
            </a:extLst>
          </p:cNvPr>
          <p:cNvSpPr txBox="1"/>
          <p:nvPr/>
        </p:nvSpPr>
        <p:spPr>
          <a:xfrm>
            <a:off x="4721079" y="5214161"/>
            <a:ext cx="1570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Logistics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2E2718-F62F-04EC-B0DB-EB3766E3D928}"/>
              </a:ext>
            </a:extLst>
          </p:cNvPr>
          <p:cNvSpPr txBox="1"/>
          <p:nvPr/>
        </p:nvSpPr>
        <p:spPr>
          <a:xfrm>
            <a:off x="8246801" y="5214161"/>
            <a:ext cx="3488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Sense of desperation</a:t>
            </a:r>
          </a:p>
        </p:txBody>
      </p:sp>
      <p:pic>
        <p:nvPicPr>
          <p:cNvPr id="41" name="Picture 40" descr="Scared Cat">
            <a:extLst>
              <a:ext uri="{FF2B5EF4-FFF2-40B4-BE49-F238E27FC236}">
                <a16:creationId xmlns:a16="http://schemas.microsoft.com/office/drawing/2014/main" id="{E3179C5E-7D0A-EE39-C2ED-D9E20CA67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34" y="1372138"/>
            <a:ext cx="1646660" cy="1646660"/>
          </a:xfrm>
          <a:prstGeom prst="rect">
            <a:avLst/>
          </a:prstGeom>
        </p:spPr>
      </p:pic>
      <p:pic>
        <p:nvPicPr>
          <p:cNvPr id="42" name="Picture 41" descr="Bored Bee">
            <a:extLst>
              <a:ext uri="{FF2B5EF4-FFF2-40B4-BE49-F238E27FC236}">
                <a16:creationId xmlns:a16="http://schemas.microsoft.com/office/drawing/2014/main" id="{46C65F97-5AEA-6A2D-D291-5D80D42518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4012" y="1264203"/>
            <a:ext cx="1646660" cy="1646660"/>
          </a:xfrm>
          <a:prstGeom prst="rect">
            <a:avLst/>
          </a:prstGeom>
        </p:spPr>
      </p:pic>
      <p:pic>
        <p:nvPicPr>
          <p:cNvPr id="43" name="Picture 42" descr="Thinking Gummy Monsters">
            <a:extLst>
              <a:ext uri="{FF2B5EF4-FFF2-40B4-BE49-F238E27FC236}">
                <a16:creationId xmlns:a16="http://schemas.microsoft.com/office/drawing/2014/main" id="{4F8F9B1C-7940-434C-5CD7-1519C5715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4157" y="1324455"/>
            <a:ext cx="1646660" cy="1646660"/>
          </a:xfrm>
          <a:prstGeom prst="rect">
            <a:avLst/>
          </a:prstGeom>
        </p:spPr>
      </p:pic>
      <p:pic>
        <p:nvPicPr>
          <p:cNvPr id="44" name="Picture 43" descr="Don't Know Dude">
            <a:extLst>
              <a:ext uri="{FF2B5EF4-FFF2-40B4-BE49-F238E27FC236}">
                <a16:creationId xmlns:a16="http://schemas.microsoft.com/office/drawing/2014/main" id="{A7A0071C-5214-A7DD-7455-EE78D4E886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447" y="3567501"/>
            <a:ext cx="1646660" cy="1646660"/>
          </a:xfrm>
          <a:prstGeom prst="rect">
            <a:avLst/>
          </a:prstGeom>
        </p:spPr>
      </p:pic>
      <p:pic>
        <p:nvPicPr>
          <p:cNvPr id="45" name="Picture 44" descr="Miss You Bee">
            <a:extLst>
              <a:ext uri="{FF2B5EF4-FFF2-40B4-BE49-F238E27FC236}">
                <a16:creationId xmlns:a16="http://schemas.microsoft.com/office/drawing/2014/main" id="{B51446E0-CAAF-FB39-3B24-A278EEB5B9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2940" y="3542018"/>
            <a:ext cx="1646660" cy="1646660"/>
          </a:xfrm>
          <a:prstGeom prst="rect">
            <a:avLst/>
          </a:prstGeom>
        </p:spPr>
      </p:pic>
      <p:pic>
        <p:nvPicPr>
          <p:cNvPr id="46" name="Picture 45" descr="Squinting angry alarm clock face">
            <a:extLst>
              <a:ext uri="{FF2B5EF4-FFF2-40B4-BE49-F238E27FC236}">
                <a16:creationId xmlns:a16="http://schemas.microsoft.com/office/drawing/2014/main" id="{CD1B7178-551A-2DB7-4F36-6651507DF6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4308" y="3500528"/>
            <a:ext cx="1570383" cy="1570383"/>
          </a:xfrm>
          <a:prstGeom prst="rect">
            <a:avLst/>
          </a:prstGeom>
        </p:spPr>
      </p:pic>
      <p:pic>
        <p:nvPicPr>
          <p:cNvPr id="47" name="Picture 46" descr="A drawing of a couple of people holding hands&#10;&#10;Description automatically generated">
            <a:extLst>
              <a:ext uri="{FF2B5EF4-FFF2-40B4-BE49-F238E27FC236}">
                <a16:creationId xmlns:a16="http://schemas.microsoft.com/office/drawing/2014/main" id="{5DDC03CD-4795-F37B-7A49-3A97A3E9D5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0512" y="115549"/>
            <a:ext cx="761322" cy="104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00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43EF20-EC7F-B688-F9DD-BF2132243865}"/>
              </a:ext>
            </a:extLst>
          </p:cNvPr>
          <p:cNvSpPr txBox="1"/>
          <p:nvPr/>
        </p:nvSpPr>
        <p:spPr>
          <a:xfrm>
            <a:off x="165650" y="115549"/>
            <a:ext cx="6911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Why use our app?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C0D4E4-27E2-CEE2-447D-D613C659A19D}"/>
              </a:ext>
            </a:extLst>
          </p:cNvPr>
          <p:cNvSpPr txBox="1"/>
          <p:nvPr/>
        </p:nvSpPr>
        <p:spPr>
          <a:xfrm>
            <a:off x="5166613" y="1249797"/>
            <a:ext cx="1858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Initiate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B49E8E-2859-F6A6-CF5F-C80D96516195}"/>
              </a:ext>
            </a:extLst>
          </p:cNvPr>
          <p:cNvSpPr txBox="1"/>
          <p:nvPr/>
        </p:nvSpPr>
        <p:spPr>
          <a:xfrm>
            <a:off x="3279239" y="2207565"/>
            <a:ext cx="2589933" cy="584775"/>
          </a:xfrm>
          <a:custGeom>
            <a:avLst/>
            <a:gdLst>
              <a:gd name="connsiteX0" fmla="*/ 0 w 2589933"/>
              <a:gd name="connsiteY0" fmla="*/ 0 h 584775"/>
              <a:gd name="connsiteX1" fmla="*/ 492087 w 2589933"/>
              <a:gd name="connsiteY1" fmla="*/ 0 h 584775"/>
              <a:gd name="connsiteX2" fmla="*/ 984175 w 2589933"/>
              <a:gd name="connsiteY2" fmla="*/ 0 h 584775"/>
              <a:gd name="connsiteX3" fmla="*/ 1502161 w 2589933"/>
              <a:gd name="connsiteY3" fmla="*/ 0 h 584775"/>
              <a:gd name="connsiteX4" fmla="*/ 2046047 w 2589933"/>
              <a:gd name="connsiteY4" fmla="*/ 0 h 584775"/>
              <a:gd name="connsiteX5" fmla="*/ 2589933 w 2589933"/>
              <a:gd name="connsiteY5" fmla="*/ 0 h 584775"/>
              <a:gd name="connsiteX6" fmla="*/ 2589933 w 2589933"/>
              <a:gd name="connsiteY6" fmla="*/ 584775 h 584775"/>
              <a:gd name="connsiteX7" fmla="*/ 2097846 w 2589933"/>
              <a:gd name="connsiteY7" fmla="*/ 584775 h 584775"/>
              <a:gd name="connsiteX8" fmla="*/ 1553960 w 2589933"/>
              <a:gd name="connsiteY8" fmla="*/ 584775 h 584775"/>
              <a:gd name="connsiteX9" fmla="*/ 1113671 w 2589933"/>
              <a:gd name="connsiteY9" fmla="*/ 584775 h 584775"/>
              <a:gd name="connsiteX10" fmla="*/ 569785 w 2589933"/>
              <a:gd name="connsiteY10" fmla="*/ 584775 h 584775"/>
              <a:gd name="connsiteX11" fmla="*/ 0 w 2589933"/>
              <a:gd name="connsiteY11" fmla="*/ 584775 h 584775"/>
              <a:gd name="connsiteX12" fmla="*/ 0 w 2589933"/>
              <a:gd name="connsiteY12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9933" h="584775" fill="none" extrusionOk="0">
                <a:moveTo>
                  <a:pt x="0" y="0"/>
                </a:moveTo>
                <a:cubicBezTo>
                  <a:pt x="170940" y="-41137"/>
                  <a:pt x="337076" y="42336"/>
                  <a:pt x="492087" y="0"/>
                </a:cubicBezTo>
                <a:cubicBezTo>
                  <a:pt x="647098" y="-42336"/>
                  <a:pt x="884122" y="3281"/>
                  <a:pt x="984175" y="0"/>
                </a:cubicBezTo>
                <a:cubicBezTo>
                  <a:pt x="1084228" y="-3281"/>
                  <a:pt x="1326999" y="15025"/>
                  <a:pt x="1502161" y="0"/>
                </a:cubicBezTo>
                <a:cubicBezTo>
                  <a:pt x="1677323" y="-15025"/>
                  <a:pt x="1814859" y="20240"/>
                  <a:pt x="2046047" y="0"/>
                </a:cubicBezTo>
                <a:cubicBezTo>
                  <a:pt x="2277235" y="-20240"/>
                  <a:pt x="2421192" y="41880"/>
                  <a:pt x="2589933" y="0"/>
                </a:cubicBezTo>
                <a:cubicBezTo>
                  <a:pt x="2614980" y="142935"/>
                  <a:pt x="2553303" y="414463"/>
                  <a:pt x="2589933" y="584775"/>
                </a:cubicBezTo>
                <a:cubicBezTo>
                  <a:pt x="2400733" y="639247"/>
                  <a:pt x="2217439" y="538751"/>
                  <a:pt x="2097846" y="584775"/>
                </a:cubicBezTo>
                <a:cubicBezTo>
                  <a:pt x="1978253" y="630799"/>
                  <a:pt x="1732628" y="544214"/>
                  <a:pt x="1553960" y="584775"/>
                </a:cubicBezTo>
                <a:cubicBezTo>
                  <a:pt x="1375292" y="625336"/>
                  <a:pt x="1231315" y="559694"/>
                  <a:pt x="1113671" y="584775"/>
                </a:cubicBezTo>
                <a:cubicBezTo>
                  <a:pt x="996027" y="609856"/>
                  <a:pt x="744355" y="521565"/>
                  <a:pt x="569785" y="584775"/>
                </a:cubicBezTo>
                <a:cubicBezTo>
                  <a:pt x="395215" y="647985"/>
                  <a:pt x="279219" y="527090"/>
                  <a:pt x="0" y="584775"/>
                </a:cubicBezTo>
                <a:cubicBezTo>
                  <a:pt x="-12226" y="336752"/>
                  <a:pt x="61157" y="167126"/>
                  <a:pt x="0" y="0"/>
                </a:cubicBezTo>
                <a:close/>
              </a:path>
              <a:path w="2589933" h="584775" stroke="0" extrusionOk="0">
                <a:moveTo>
                  <a:pt x="0" y="0"/>
                </a:moveTo>
                <a:cubicBezTo>
                  <a:pt x="181148" y="-25"/>
                  <a:pt x="434045" y="55150"/>
                  <a:pt x="543886" y="0"/>
                </a:cubicBezTo>
                <a:cubicBezTo>
                  <a:pt x="653727" y="-55150"/>
                  <a:pt x="835646" y="50360"/>
                  <a:pt x="1035973" y="0"/>
                </a:cubicBezTo>
                <a:cubicBezTo>
                  <a:pt x="1236300" y="-50360"/>
                  <a:pt x="1283431" y="48170"/>
                  <a:pt x="1476262" y="0"/>
                </a:cubicBezTo>
                <a:cubicBezTo>
                  <a:pt x="1669093" y="-48170"/>
                  <a:pt x="1718225" y="7485"/>
                  <a:pt x="1916550" y="0"/>
                </a:cubicBezTo>
                <a:cubicBezTo>
                  <a:pt x="2114875" y="-7485"/>
                  <a:pt x="2354770" y="9776"/>
                  <a:pt x="2589933" y="0"/>
                </a:cubicBezTo>
                <a:cubicBezTo>
                  <a:pt x="2606046" y="223776"/>
                  <a:pt x="2579044" y="403592"/>
                  <a:pt x="2589933" y="584775"/>
                </a:cubicBezTo>
                <a:cubicBezTo>
                  <a:pt x="2449348" y="635264"/>
                  <a:pt x="2267281" y="565737"/>
                  <a:pt x="2123745" y="584775"/>
                </a:cubicBezTo>
                <a:cubicBezTo>
                  <a:pt x="1980209" y="603813"/>
                  <a:pt x="1872154" y="552619"/>
                  <a:pt x="1631658" y="584775"/>
                </a:cubicBezTo>
                <a:cubicBezTo>
                  <a:pt x="1391162" y="616931"/>
                  <a:pt x="1323405" y="546355"/>
                  <a:pt x="1087772" y="584775"/>
                </a:cubicBezTo>
                <a:cubicBezTo>
                  <a:pt x="852139" y="623195"/>
                  <a:pt x="791940" y="556930"/>
                  <a:pt x="595685" y="584775"/>
                </a:cubicBezTo>
                <a:cubicBezTo>
                  <a:pt x="399430" y="612620"/>
                  <a:pt x="260571" y="545220"/>
                  <a:pt x="0" y="584775"/>
                </a:cubicBezTo>
                <a:cubicBezTo>
                  <a:pt x="-54622" y="385209"/>
                  <a:pt x="46539" y="118452"/>
                  <a:pt x="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688364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Conversations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70D81-43EF-0DB1-D548-99A45D132059}"/>
              </a:ext>
            </a:extLst>
          </p:cNvPr>
          <p:cNvSpPr txBox="1"/>
          <p:nvPr/>
        </p:nvSpPr>
        <p:spPr>
          <a:xfrm>
            <a:off x="6536235" y="2207565"/>
            <a:ext cx="2941674" cy="584775"/>
          </a:xfrm>
          <a:custGeom>
            <a:avLst/>
            <a:gdLst>
              <a:gd name="connsiteX0" fmla="*/ 0 w 2941674"/>
              <a:gd name="connsiteY0" fmla="*/ 0 h 584775"/>
              <a:gd name="connsiteX1" fmla="*/ 617752 w 2941674"/>
              <a:gd name="connsiteY1" fmla="*/ 0 h 584775"/>
              <a:gd name="connsiteX2" fmla="*/ 1176670 w 2941674"/>
              <a:gd name="connsiteY2" fmla="*/ 0 h 584775"/>
              <a:gd name="connsiteX3" fmla="*/ 1676754 w 2941674"/>
              <a:gd name="connsiteY3" fmla="*/ 0 h 584775"/>
              <a:gd name="connsiteX4" fmla="*/ 2176839 w 2941674"/>
              <a:gd name="connsiteY4" fmla="*/ 0 h 584775"/>
              <a:gd name="connsiteX5" fmla="*/ 2941674 w 2941674"/>
              <a:gd name="connsiteY5" fmla="*/ 0 h 584775"/>
              <a:gd name="connsiteX6" fmla="*/ 2941674 w 2941674"/>
              <a:gd name="connsiteY6" fmla="*/ 584775 h 584775"/>
              <a:gd name="connsiteX7" fmla="*/ 2412173 w 2941674"/>
              <a:gd name="connsiteY7" fmla="*/ 584775 h 584775"/>
              <a:gd name="connsiteX8" fmla="*/ 1853255 w 2941674"/>
              <a:gd name="connsiteY8" fmla="*/ 584775 h 584775"/>
              <a:gd name="connsiteX9" fmla="*/ 1235503 w 2941674"/>
              <a:gd name="connsiteY9" fmla="*/ 584775 h 584775"/>
              <a:gd name="connsiteX10" fmla="*/ 676585 w 2941674"/>
              <a:gd name="connsiteY10" fmla="*/ 584775 h 584775"/>
              <a:gd name="connsiteX11" fmla="*/ 0 w 2941674"/>
              <a:gd name="connsiteY11" fmla="*/ 584775 h 584775"/>
              <a:gd name="connsiteX12" fmla="*/ 0 w 2941674"/>
              <a:gd name="connsiteY12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41674" h="584775" extrusionOk="0">
                <a:moveTo>
                  <a:pt x="0" y="0"/>
                </a:moveTo>
                <a:cubicBezTo>
                  <a:pt x="186742" y="-23782"/>
                  <a:pt x="351041" y="67312"/>
                  <a:pt x="617752" y="0"/>
                </a:cubicBezTo>
                <a:cubicBezTo>
                  <a:pt x="884463" y="-67312"/>
                  <a:pt x="1007690" y="13246"/>
                  <a:pt x="1176670" y="0"/>
                </a:cubicBezTo>
                <a:cubicBezTo>
                  <a:pt x="1345650" y="-13246"/>
                  <a:pt x="1525246" y="27245"/>
                  <a:pt x="1676754" y="0"/>
                </a:cubicBezTo>
                <a:cubicBezTo>
                  <a:pt x="1828262" y="-27245"/>
                  <a:pt x="2027074" y="59232"/>
                  <a:pt x="2176839" y="0"/>
                </a:cubicBezTo>
                <a:cubicBezTo>
                  <a:pt x="2326604" y="-59232"/>
                  <a:pt x="2656732" y="31539"/>
                  <a:pt x="2941674" y="0"/>
                </a:cubicBezTo>
                <a:cubicBezTo>
                  <a:pt x="2957787" y="223776"/>
                  <a:pt x="2930785" y="403592"/>
                  <a:pt x="2941674" y="584775"/>
                </a:cubicBezTo>
                <a:cubicBezTo>
                  <a:pt x="2690491" y="596916"/>
                  <a:pt x="2659218" y="544315"/>
                  <a:pt x="2412173" y="584775"/>
                </a:cubicBezTo>
                <a:cubicBezTo>
                  <a:pt x="2165128" y="625235"/>
                  <a:pt x="1998221" y="541417"/>
                  <a:pt x="1853255" y="584775"/>
                </a:cubicBezTo>
                <a:cubicBezTo>
                  <a:pt x="1708289" y="628133"/>
                  <a:pt x="1405567" y="549879"/>
                  <a:pt x="1235503" y="584775"/>
                </a:cubicBezTo>
                <a:cubicBezTo>
                  <a:pt x="1065439" y="619671"/>
                  <a:pt x="940907" y="565162"/>
                  <a:pt x="676585" y="584775"/>
                </a:cubicBezTo>
                <a:cubicBezTo>
                  <a:pt x="412263" y="604388"/>
                  <a:pt x="149366" y="558858"/>
                  <a:pt x="0" y="584775"/>
                </a:cubicBezTo>
                <a:cubicBezTo>
                  <a:pt x="-54622" y="385209"/>
                  <a:pt x="46539" y="118452"/>
                  <a:pt x="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688364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6D4CBC-7939-6F64-6806-133DC85CAAA9}"/>
              </a:ext>
            </a:extLst>
          </p:cNvPr>
          <p:cNvCxnSpPr>
            <a:cxnSpLocks/>
          </p:cNvCxnSpPr>
          <p:nvPr/>
        </p:nvCxnSpPr>
        <p:spPr>
          <a:xfrm>
            <a:off x="6786024" y="1728681"/>
            <a:ext cx="906426" cy="405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5127BA4-4044-332A-529D-E5A85CAD86E0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574206" y="1730109"/>
            <a:ext cx="638328" cy="47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person and person holding hands and flowers">
            <a:extLst>
              <a:ext uri="{FF2B5EF4-FFF2-40B4-BE49-F238E27FC236}">
                <a16:creationId xmlns:a16="http://schemas.microsoft.com/office/drawing/2014/main" id="{9FD4B7D8-A889-3A17-0B78-4B49943BA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882" y="2865646"/>
            <a:ext cx="2549529" cy="2517459"/>
          </a:xfrm>
          <a:prstGeom prst="rect">
            <a:avLst/>
          </a:prstGeom>
        </p:spPr>
      </p:pic>
      <p:pic>
        <p:nvPicPr>
          <p:cNvPr id="24" name="Picture 23" descr="A cartoon of a person holding a cell phone">
            <a:extLst>
              <a:ext uri="{FF2B5EF4-FFF2-40B4-BE49-F238E27FC236}">
                <a16:creationId xmlns:a16="http://schemas.microsoft.com/office/drawing/2014/main" id="{CC5F6F7E-2F1C-FDD3-6C04-C7DD3E502C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3" t="4409" r="13070"/>
          <a:stretch/>
        </p:blipFill>
        <p:spPr>
          <a:xfrm>
            <a:off x="3469773" y="2978567"/>
            <a:ext cx="2208863" cy="2174187"/>
          </a:xfrm>
          <a:prstGeom prst="rect">
            <a:avLst/>
          </a:prstGeom>
        </p:spPr>
      </p:pic>
      <p:pic>
        <p:nvPicPr>
          <p:cNvPr id="4" name="Picture 3" descr="A drawing of a couple of people holding hands&#10;&#10;Description automatically generated">
            <a:extLst>
              <a:ext uri="{FF2B5EF4-FFF2-40B4-BE49-F238E27FC236}">
                <a16:creationId xmlns:a16="http://schemas.microsoft.com/office/drawing/2014/main" id="{6B5FAC65-2472-5733-51AB-8126BA9D5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0512" y="115549"/>
            <a:ext cx="761322" cy="104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73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43EF20-EC7F-B688-F9DD-BF2132243865}"/>
              </a:ext>
            </a:extLst>
          </p:cNvPr>
          <p:cNvSpPr txBox="1"/>
          <p:nvPr/>
        </p:nvSpPr>
        <p:spPr>
          <a:xfrm>
            <a:off x="165650" y="115549"/>
            <a:ext cx="6911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Personas</a:t>
            </a:r>
          </a:p>
        </p:txBody>
      </p:sp>
      <p:pic>
        <p:nvPicPr>
          <p:cNvPr id="5" name="Picture 4" descr="A cartoon of a child with glasses and question marks">
            <a:extLst>
              <a:ext uri="{FF2B5EF4-FFF2-40B4-BE49-F238E27FC236}">
                <a16:creationId xmlns:a16="http://schemas.microsoft.com/office/drawing/2014/main" id="{15A3A9E6-3E3E-908B-CF33-9712B7DF1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33" y="717034"/>
            <a:ext cx="4743450" cy="4743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B9CF06-84F3-4ABE-8585-CA52ACF95810}"/>
              </a:ext>
            </a:extLst>
          </p:cNvPr>
          <p:cNvSpPr txBox="1"/>
          <p:nvPr/>
        </p:nvSpPr>
        <p:spPr>
          <a:xfrm>
            <a:off x="6619536" y="1507315"/>
            <a:ext cx="314076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Harry Potter</a:t>
            </a:r>
          </a:p>
          <a:p>
            <a:r>
              <a:rPr lang="en-US" sz="3200" dirty="0"/>
              <a:t>25 </a:t>
            </a:r>
            <a:r>
              <a:rPr lang="en-US" sz="3200" dirty="0" err="1"/>
              <a:t>yrs</a:t>
            </a:r>
            <a:r>
              <a:rPr lang="en-US" sz="3200" dirty="0"/>
              <a:t> old</a:t>
            </a:r>
          </a:p>
          <a:p>
            <a:r>
              <a:rPr lang="en-US" sz="3200" dirty="0"/>
              <a:t>Scotland</a:t>
            </a:r>
          </a:p>
          <a:p>
            <a:endParaRPr lang="en-US" dirty="0"/>
          </a:p>
        </p:txBody>
      </p:sp>
      <p:pic>
        <p:nvPicPr>
          <p:cNvPr id="9" name="Picture 8" descr="A drawing of a couple of people holding hands&#10;&#10;Description automatically generated">
            <a:extLst>
              <a:ext uri="{FF2B5EF4-FFF2-40B4-BE49-F238E27FC236}">
                <a16:creationId xmlns:a16="http://schemas.microsoft.com/office/drawing/2014/main" id="{6569B4C4-3CE8-A508-9D90-5D860D3D4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0512" y="115549"/>
            <a:ext cx="761322" cy="104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61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43EF20-EC7F-B688-F9DD-BF2132243865}"/>
              </a:ext>
            </a:extLst>
          </p:cNvPr>
          <p:cNvSpPr txBox="1"/>
          <p:nvPr/>
        </p:nvSpPr>
        <p:spPr>
          <a:xfrm>
            <a:off x="165650" y="115549"/>
            <a:ext cx="6911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Unique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6A66D-5CCA-14F6-6841-55527BE84C45}"/>
              </a:ext>
            </a:extLst>
          </p:cNvPr>
          <p:cNvSpPr txBox="1"/>
          <p:nvPr/>
        </p:nvSpPr>
        <p:spPr>
          <a:xfrm>
            <a:off x="832189" y="1530367"/>
            <a:ext cx="1011934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/>
              <a:t>Compulsory icebreaker - Games to get to know the other person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/>
              <a:t>Assistance to initiate and plan a date – prompts to motivate to plan the date based on location, preferences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2" name="Picture 1" descr="A drawing of a couple of people holding hands&#10;&#10;Description automatically generated">
            <a:extLst>
              <a:ext uri="{FF2B5EF4-FFF2-40B4-BE49-F238E27FC236}">
                <a16:creationId xmlns:a16="http://schemas.microsoft.com/office/drawing/2014/main" id="{6C45DEEF-36A9-3873-A60C-46B91F8ED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0512" y="115549"/>
            <a:ext cx="761322" cy="104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46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AA3A0-8915-CB51-F44F-AA9DD99D724F}"/>
              </a:ext>
            </a:extLst>
          </p:cNvPr>
          <p:cNvSpPr txBox="1"/>
          <p:nvPr/>
        </p:nvSpPr>
        <p:spPr>
          <a:xfrm>
            <a:off x="6194716" y="739978"/>
            <a:ext cx="5334930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Let’s demo it!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A person and person riding a bicycle&#10;&#10;Description automatically generated">
            <a:extLst>
              <a:ext uri="{FF2B5EF4-FFF2-40B4-BE49-F238E27FC236}">
                <a16:creationId xmlns:a16="http://schemas.microsoft.com/office/drawing/2014/main" id="{A4A65AFA-C8C0-5A2C-653B-A3D72220F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" r="5190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A drawing of a couple of people holding hands&#10;&#10;Description automatically generated">
            <a:extLst>
              <a:ext uri="{FF2B5EF4-FFF2-40B4-BE49-F238E27FC236}">
                <a16:creationId xmlns:a16="http://schemas.microsoft.com/office/drawing/2014/main" id="{05E775F3-1C59-2C9C-0801-1D8721AA9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0512" y="115549"/>
            <a:ext cx="761322" cy="104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41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43EF20-EC7F-B688-F9DD-BF2132243865}"/>
              </a:ext>
            </a:extLst>
          </p:cNvPr>
          <p:cNvSpPr txBox="1"/>
          <p:nvPr/>
        </p:nvSpPr>
        <p:spPr>
          <a:xfrm>
            <a:off x="165650" y="115549"/>
            <a:ext cx="6911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Next Steps…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6A66D-5CCA-14F6-6841-55527BE84C45}"/>
              </a:ext>
            </a:extLst>
          </p:cNvPr>
          <p:cNvSpPr txBox="1"/>
          <p:nvPr/>
        </p:nvSpPr>
        <p:spPr>
          <a:xfrm>
            <a:off x="619538" y="1819388"/>
            <a:ext cx="11203867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/>
              <a:t>Monetization – gather points to use more premium functionalities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/>
              <a:t>Community set-ups like speed dating in person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/>
              <a:t>The prompts can be more AI influenced on the basis of individual profiles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dirty="0"/>
          </a:p>
          <a:p>
            <a:r>
              <a:rPr lang="en-US" dirty="0"/>
              <a:t>  </a:t>
            </a:r>
          </a:p>
        </p:txBody>
      </p:sp>
      <p:pic>
        <p:nvPicPr>
          <p:cNvPr id="2" name="Picture 1" descr="A drawing of a couple of people holding hands&#10;&#10;Description automatically generated">
            <a:extLst>
              <a:ext uri="{FF2B5EF4-FFF2-40B4-BE49-F238E27FC236}">
                <a16:creationId xmlns:a16="http://schemas.microsoft.com/office/drawing/2014/main" id="{EAE14CEC-6C5B-9A24-3DF4-919CF122B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0512" y="115549"/>
            <a:ext cx="761322" cy="104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46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43EF20-EC7F-B688-F9DD-BF2132243865}"/>
              </a:ext>
            </a:extLst>
          </p:cNvPr>
          <p:cNvSpPr txBox="1"/>
          <p:nvPr/>
        </p:nvSpPr>
        <p:spPr>
          <a:xfrm>
            <a:off x="4020415" y="3075057"/>
            <a:ext cx="4151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3063542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293</Words>
  <Application>Microsoft Office PowerPoint</Application>
  <PresentationFormat>Widescreen</PresentationFormat>
  <Paragraphs>84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Cavolini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Shweta Parida</dc:creator>
  <cp:lastModifiedBy>Shweta Parida</cp:lastModifiedBy>
  <cp:revision>1</cp:revision>
  <dcterms:created xsi:type="dcterms:W3CDTF">2023-11-18T16:22:00Z</dcterms:created>
  <dcterms:modified xsi:type="dcterms:W3CDTF">2023-11-18T22:42:43Z</dcterms:modified>
</cp:coreProperties>
</file>